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7" r:id="rId6"/>
    <p:sldId id="286" r:id="rId7"/>
    <p:sldId id="290" r:id="rId8"/>
    <p:sldId id="284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85" r:id="rId19"/>
    <p:sldId id="271" r:id="rId20"/>
    <p:sldId id="287" r:id="rId21"/>
    <p:sldId id="298" r:id="rId22"/>
    <p:sldId id="299" r:id="rId23"/>
    <p:sldId id="30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583B5F-BBB8-4A49-B409-88E081E910E4}">
          <p14:sldIdLst>
            <p14:sldId id="257"/>
            <p14:sldId id="258"/>
            <p14:sldId id="259"/>
            <p14:sldId id="260"/>
          </p14:sldIdLst>
        </p14:section>
        <p14:section name="Microsoft Azure" id="{B2F8DDBB-F878-405A-99A4-E822679C953E}">
          <p14:sldIdLst>
            <p14:sldId id="267"/>
            <p14:sldId id="286"/>
            <p14:sldId id="290"/>
            <p14:sldId id="284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85"/>
            <p14:sldId id="271"/>
            <p14:sldId id="287"/>
            <p14:sldId id="298"/>
            <p14:sldId id="299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1294" autoAdjust="0"/>
  </p:normalViewPr>
  <p:slideViewPr>
    <p:cSldViewPr snapToGrid="0">
      <p:cViewPr>
        <p:scale>
          <a:sx n="75" d="100"/>
          <a:sy n="75" d="100"/>
        </p:scale>
        <p:origin x="126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7C654-A299-4131-AC0E-6A7DF5FB2E58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A77FA-E52C-471F-98F1-F3AE05055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1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858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4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8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47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4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186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6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5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490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31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61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Teams roadmap: https://products.office.com/en-us/business/office-365-roadmap?filters=microsoft%20teams#apply-filter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34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4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46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7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6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9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532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03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</p:spPr>
        <p:txBody>
          <a:bodyPr/>
          <a:lstStyle>
            <a:lvl1pPr marL="571500" indent="-571500"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51246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  <a:prstGeom prst="rect">
            <a:avLst/>
          </a:prstGeom>
        </p:spPr>
        <p:txBody>
          <a:bodyPr/>
          <a:lstStyle>
            <a:lvl1pPr marL="571500" indent="-571500">
              <a:buSzPct val="90000"/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49933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rencore.com</a:t>
            </a:r>
          </a:p>
        </p:txBody>
      </p:sp>
    </p:spTree>
    <p:extLst>
      <p:ext uri="{BB962C8B-B14F-4D97-AF65-F5344CB8AC3E}">
        <p14:creationId xmlns:p14="http://schemas.microsoft.com/office/powerpoint/2010/main" val="8875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gnite2017Rec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b4bprivatepre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blogs.bing.com/search/2017-09/finding-what-you-need-at-work-just-got-easier-with-bing-for-business" TargetMode="External"/><Relationship Id="rId4" Type="http://schemas.openxmlformats.org/officeDocument/2006/relationships/hyperlink" Target="http://www.bing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icrosoft.com/en-us/graph/docs/api-reference/beta/api/reportroot_yammeractivity" TargetMode="External"/><Relationship Id="rId5" Type="http://schemas.openxmlformats.org/officeDocument/2006/relationships/hyperlink" Target="http://aka.ms/yammerdesktop" TargetMode="External"/><Relationship Id="rId4" Type="http://schemas.openxmlformats.org/officeDocument/2006/relationships/hyperlink" Target="https://support.office.com/en-us/article/Use-Skype-for-Business-from-within-Yammer-e221b8ae-9647-4b46-b79e-257c36b1a1f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mpliance-manager-pre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techcommunity.microsoft.com/t5/Security-Privacy-and-Compliance/Manage-Your-Compliance-from-One-Place-Announcing-Compliance/ba-p/10649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harePoint-Blog/Introducing-the-SharePoint-Migration-Tool-from-Microsoft/ba-p/10976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forms.office.com/Pages/ResponsePage.aspx?id=v4j5cvGGr0GRqy180BHbR3CCKNES_u9Bul1dZT-hbi5UNTFUODdKQVNFQUJMRzAxTVhUMUsyWFlOOC4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harePoint-Blog/Refine-your-message-and-increase-your-reach-with-SharePoint/ba-p/10955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dsp-csw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aka.ms/sharepoint-contentservic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Office-365-Groups-Naming-Policy-6ceca4d3-cad1-4532-9f0f-d469dfbbb55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firstlin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educationblog.microsoft.com/2017/09/microsoft-365-education-affordable-solution/" TargetMode="External"/><Relationship Id="rId4" Type="http://schemas.openxmlformats.org/officeDocument/2006/relationships/hyperlink" Target="https://blogs.office.com/en-us/2017/09/25/all-workers-welcome-with-microsoft-36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aka.ms/customfunctions" TargetMode="External"/><Relationship Id="rId7" Type="http://schemas.openxmlformats.org/officeDocument/2006/relationships/hyperlink" Target="https://docs.microsoft.com/en-us/azure/azure-functions/functions-bindings-microsoft-grap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msdn.microsoft.com/appserviceteam/2017/09/25/my-intern-project-microsoft-graph-bindings-for-azure-functions/" TargetMode="External"/><Relationship Id="rId5" Type="http://schemas.openxmlformats.org/officeDocument/2006/relationships/hyperlink" Target="https://github.com/OfficeDev/office-js-docs/tree/ExcelJs_OpenSpec" TargetMode="External"/><Relationship Id="rId4" Type="http://schemas.openxmlformats.org/officeDocument/2006/relationships/hyperlink" Target="https://dev.office.com/docs/add-ins/develop/sso-in-office-add-in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extensions/overview-extens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developer.microsoft.com/en-us/graph/docs/api-reference/v1.0/resources/social_overview" TargetMode="External"/><Relationship Id="rId4" Type="http://schemas.openxmlformats.org/officeDocument/2006/relationships/hyperlink" Target="https://developer.microsoft.com/en-us/fabric#/resource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npignite2017" TargetMode="External"/><Relationship Id="rId3" Type="http://schemas.openxmlformats.org/officeDocument/2006/relationships/hyperlink" Target="https://docs.microsoft.com/en-us/onedrive/developer/file-handlers/" TargetMode="External"/><Relationship Id="rId7" Type="http://schemas.openxmlformats.org/officeDocument/2006/relationships/hyperlink" Target="https://docs.microsoft.com/en-us/azure/azure-functions/functions-bindings-microsoft-grap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icrosoft.com/en-us/graph/code-samples-and-sdks" TargetMode="External"/><Relationship Id="rId5" Type="http://schemas.openxmlformats.org/officeDocument/2006/relationships/image" Target="../media/image11.png"/><Relationship Id="rId4" Type="http://schemas.openxmlformats.org/officeDocument/2006/relationships/hyperlink" Target="mailto:staffhubinfo@microsoft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llerdashboard.microsoft.com/Registration" TargetMode="External"/><Relationship Id="rId7" Type="http://schemas.openxmlformats.org/officeDocument/2006/relationships/hyperlink" Target="https://techcommunity.microsoft.com/t5/Microsoft-Teams-Blog/New-admin-controls-for-apps-in-Teams/ba-p/7897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pport.office.com/en-us/article/Deploy-Office-add-ins-in-the-Office-365-admin-center-737e8c86-be63-44d7-bf02-492fa7cd9c3f?ui=en-US&amp;rs=en-US&amp;ad=U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en-us/onedrive/developer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microsoft.com/sessions/56715?source=sessions" TargetMode="External"/><Relationship Id="rId2" Type="http://schemas.openxmlformats.org/officeDocument/2006/relationships/hyperlink" Target="https://myignite.microsoft.com/sessions/59125?source=session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myignite.microsoft.com/sessions/56716?source=sessions" TargetMode="External"/><Relationship Id="rId4" Type="http://schemas.openxmlformats.org/officeDocument/2006/relationships/hyperlink" Target="https://myignite.microsoft.com/sessions/56717?source=sess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blog.linkedin.com/2017/september/250/adding-linkedin_s-profile-card-on-office-365-offers-a-simple-wa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MicrosoftTeams/prepare-teams" TargetMode="External"/><Relationship Id="rId5" Type="http://schemas.openxmlformats.org/officeDocument/2006/relationships/hyperlink" Target="https://msdn.microsoft.com/en-us/pnp_articles/multigeo-introduction" TargetMode="External"/><Relationship Id="rId4" Type="http://schemas.openxmlformats.org/officeDocument/2006/relationships/hyperlink" Target="http://skypeandteams.fasttrack.microsof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library/094e86f2-9ff0-40ac-af31-28fcaba00c1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msdn.microsoft.com/en-us/pnp_articles/multigeo-introdu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Intelligent-Search-Discovery/Find-what-you-want-discover-what-you-need-with-personalized/ba-p/1095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988FFC-DA05-4D92-A490-29409121BFD9}"/>
              </a:ext>
            </a:extLst>
          </p:cNvPr>
          <p:cNvSpPr/>
          <p:nvPr/>
        </p:nvSpPr>
        <p:spPr>
          <a:xfrm>
            <a:off x="0" y="1673860"/>
            <a:ext cx="12192000" cy="358902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136898" y="3270657"/>
            <a:ext cx="4017264" cy="905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9530" y="2153768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</a:rPr>
              <a:t>Ignite 2017 recap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8227BE0-DA37-44B5-9B9A-A2D2A45D56E8}"/>
              </a:ext>
            </a:extLst>
          </p:cNvPr>
          <p:cNvSpPr txBox="1">
            <a:spLocks/>
          </p:cNvSpPr>
          <p:nvPr/>
        </p:nvSpPr>
        <p:spPr>
          <a:xfrm>
            <a:off x="49530" y="3220568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FD305-4466-40EE-B4C4-F3A291DEDD28}"/>
              </a:ext>
            </a:extLst>
          </p:cNvPr>
          <p:cNvSpPr/>
          <p:nvPr/>
        </p:nvSpPr>
        <p:spPr>
          <a:xfrm>
            <a:off x="7546562" y="6105882"/>
            <a:ext cx="4645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i="1">
                <a:latin typeface="+mj-lt"/>
              </a:rPr>
              <a:t>Get the latest version of this presentation from</a:t>
            </a:r>
          </a:p>
          <a:p>
            <a:pPr algn="r"/>
            <a:r>
              <a:rPr lang="en-GB">
                <a:latin typeface="+mj-lt"/>
                <a:hlinkClick r:id="rId3"/>
              </a:rPr>
              <a:t>http://bit.ly/Ignite2017Recap</a:t>
            </a:r>
            <a:r>
              <a:rPr lang="en-GB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3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Bing for business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When using Bing for business, users can get results from Office 365 with organizational context</a:t>
            </a:r>
          </a:p>
          <a:p>
            <a:pPr lvl="1"/>
            <a:r>
              <a:rPr lang="fi-FI" sz="2000"/>
              <a:t>Sign up for private preview: </a:t>
            </a:r>
            <a:r>
              <a:rPr lang="fi-FI" sz="2000">
                <a:hlinkClick r:id="rId3"/>
              </a:rPr>
              <a:t>http://aka.ms/b4bprivatepreview</a:t>
            </a:r>
            <a:r>
              <a:rPr lang="fi-FI" sz="2000"/>
              <a:t> </a:t>
            </a:r>
          </a:p>
          <a:p>
            <a:r>
              <a:rPr lang="fi-FI" sz="2400"/>
              <a:t>Requires Office 365 E1, E3, E5, F1, Bus. Essentials/Premium/Edu E5 </a:t>
            </a:r>
          </a:p>
          <a:p>
            <a:r>
              <a:rPr lang="fi-FI" sz="2400"/>
              <a:t>Several new services as part of this, including enterprise bookmarks, people search, organizational chart and search from Office 365 Groups</a:t>
            </a:r>
          </a:p>
          <a:p>
            <a:r>
              <a:rPr lang="fi-FI" sz="2400"/>
              <a:t>Users use </a:t>
            </a:r>
            <a:r>
              <a:rPr lang="fi-FI" sz="2400">
                <a:hlinkClick r:id="rId4"/>
              </a:rPr>
              <a:t>www.bing.com</a:t>
            </a:r>
            <a:r>
              <a:rPr lang="fi-FI" sz="2400"/>
              <a:t> after admitted in the preview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 and Microsoft Graph driven search results with organizational context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3049711"/>
            <a:ext cx="447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Background and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5"/>
              </a:rPr>
              <a:t>https://blogs.bing.com/search/2017-09/finding-what-you-need-at-work-just-got-easier-with-bing-for-business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Kuvahaun tulos haulle Bing logo site:microsoft.com">
            <a:extLst>
              <a:ext uri="{FF2B5EF4-FFF2-40B4-BE49-F238E27FC236}">
                <a16:creationId xmlns:a16="http://schemas.microsoft.com/office/drawing/2014/main" id="{B74C64B0-AC75-4714-AB74-F0A61145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51" y="1501451"/>
            <a:ext cx="4983117" cy="17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uvahaun tulos haulle Yammer logo site:microsoft.com">
            <a:extLst>
              <a:ext uri="{FF2B5EF4-FFF2-40B4-BE49-F238E27FC236}">
                <a16:creationId xmlns:a16="http://schemas.microsoft.com/office/drawing/2014/main" id="{D7C7D59E-0789-4942-8DF4-77AAFDBE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346632"/>
            <a:ext cx="1349375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Outer loop with Yammer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400"/>
              <a:t>New mobile-ready web part for integrating Yammer conversations in SharePoint</a:t>
            </a:r>
          </a:p>
          <a:p>
            <a:pPr lvl="1"/>
            <a:r>
              <a:rPr lang="fi-FI" sz="2000"/>
              <a:t>Available in October</a:t>
            </a:r>
          </a:p>
          <a:p>
            <a:r>
              <a:rPr lang="fi-FI" sz="2400"/>
              <a:t>Preview and editing SharePoint documents in Yammer will be enriched</a:t>
            </a:r>
          </a:p>
          <a:p>
            <a:r>
              <a:rPr lang="fi-FI" sz="2400"/>
              <a:t>SharePoint file storage &amp; OneNote for Office 365 connected Yammer groups</a:t>
            </a:r>
          </a:p>
          <a:p>
            <a:r>
              <a:rPr lang="fi-FI" sz="2400"/>
              <a:t>Set presence and initiate voice/video calls from Yammer (with Skype for Business)</a:t>
            </a:r>
          </a:p>
          <a:p>
            <a:r>
              <a:rPr lang="fi-FI" sz="2400"/>
              <a:t>Yammer data can be stored regionally (outside US), currently ni preview – available H1/2018</a:t>
            </a:r>
          </a:p>
          <a:p>
            <a:r>
              <a:rPr lang="fi-FI" sz="2400"/>
              <a:t>New analytics and insights component coming later</a:t>
            </a:r>
          </a:p>
          <a:p>
            <a:pPr lvl="1"/>
            <a:r>
              <a:rPr lang="fi-FI" sz="2000"/>
              <a:t>Microsoft Graph reporting API soon available for custom analytics</a:t>
            </a:r>
          </a:p>
          <a:p>
            <a:endParaRPr lang="fi-FI" sz="2400"/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Outer loop drives organizational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64400" y="1585330"/>
            <a:ext cx="4470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Initiate voice and video calls from Yammer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https://support.office.com/en-us/article/Use-Skype-for-Business-from-within-Yammer-e221b8ae-9647-4b46-b79e-257c36b1a1f8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Yammer Desktop App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solidFill>
                  <a:srgbClr val="000000"/>
                </a:solidFill>
                <a:latin typeface="Segoe UI Light"/>
                <a:hlinkClick r:id="rId5"/>
              </a:rPr>
              <a:t>http://aka.ms/yammerdesktop</a:t>
            </a:r>
            <a:r>
              <a:rPr lang="en-GB" sz="2000">
                <a:solidFill>
                  <a:srgbClr val="000000"/>
                </a:solidFill>
                <a:latin typeface="Segoe UI Ligh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0000"/>
              </a:solidFill>
              <a:latin typeface="Segoe UI Ligh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Graph Yammer endpoints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https://developer.microsoft.com/en-us/graph/docs/api-reference/beta/api/reportroot_yammeractivity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Compliance Manager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Manage compliance from one place</a:t>
            </a:r>
          </a:p>
          <a:p>
            <a:r>
              <a:rPr lang="fi-FI" sz="2400"/>
              <a:t>Provides </a:t>
            </a:r>
          </a:p>
          <a:p>
            <a:pPr lvl="1"/>
            <a:r>
              <a:rPr lang="fi-FI" sz="2000"/>
              <a:t>Real-time risk assessment</a:t>
            </a:r>
          </a:p>
          <a:p>
            <a:pPr lvl="1"/>
            <a:r>
              <a:rPr lang="fi-FI" sz="2000"/>
              <a:t>Actionable insights</a:t>
            </a:r>
          </a:p>
          <a:p>
            <a:pPr lvl="1"/>
            <a:r>
              <a:rPr lang="fi-FI" sz="2000"/>
              <a:t>Simplified compliance views</a:t>
            </a:r>
          </a:p>
          <a:p>
            <a:r>
              <a:rPr lang="fi-FI" sz="2400"/>
              <a:t>Covers Office 365, Dynamics 365 and Microsoft Azure </a:t>
            </a:r>
          </a:p>
          <a:p>
            <a:r>
              <a:rPr lang="fi-FI" sz="2400"/>
              <a:t>Compliance for GDPR, NIST and ISO standards</a:t>
            </a:r>
          </a:p>
          <a:p>
            <a:r>
              <a:rPr lang="fi-FI" sz="2400"/>
              <a:t>Seems to be free for existing customers</a:t>
            </a:r>
          </a:p>
          <a:p>
            <a:r>
              <a:rPr lang="fi-FI" sz="2400"/>
              <a:t>Sign up for preview, which is coming in November: </a:t>
            </a:r>
            <a:r>
              <a:rPr lang="fi-FI" sz="2400">
                <a:hlinkClick r:id="rId3"/>
              </a:rPr>
              <a:t>https://aka.ms/compliance-manager-preview</a:t>
            </a:r>
            <a:r>
              <a:rPr lang="fi-FI" sz="24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in preview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Screenshots and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https://techcommunity.microsoft.com/t5/Security-Privacy-and-Compliance/Manage-Your-Compliance-from-One-Place-Announcing-Compliance/ba-p/106493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A more consistent way to share files in Office 365</a:t>
            </a:r>
          </a:p>
          <a:p>
            <a:r>
              <a:rPr lang="fi-FI" sz="2400"/>
              <a:t>Simpler sharing with email-based verification</a:t>
            </a:r>
          </a:p>
          <a:p>
            <a:r>
              <a:rPr lang="fi-FI" sz="2400"/>
              <a:t>Over 270 file formats supports in ODB, Windows 10 File Explorer (and Files On-Demand)</a:t>
            </a:r>
          </a:p>
          <a:p>
            <a:r>
              <a:rPr lang="fi-FI" sz="2400"/>
              <a:t>SharePoint Migration Tool for migrating on-premises files to Office 365</a:t>
            </a:r>
          </a:p>
          <a:p>
            <a:r>
              <a:rPr lang="fi-FI" sz="2400"/>
              <a:t>New web parts, including support for Forms and Planner, and a connector web part</a:t>
            </a:r>
          </a:p>
          <a:p>
            <a:r>
              <a:rPr lang="fi-FI" sz="2400"/>
              <a:t>New SharePoint Admin Center (early 2018)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Migration Tool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https://techcommunity.microsoft.com/t5/SharePoint-Blog/Introducing-the-SharePoint-Migration-Tool-from-Microsoft/ba-p/109767</a:t>
            </a: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Admin Center preview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19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https://forms.office.com/Pages/ResponsePage.aspx?id=v4j5cvGGr0GRqy180BHbR3CCKNES_u9Bul1dZT-hbi5UNTFUODdKQVNFQUJMRzAxTVhUMUsyWFlOOC4u</a:t>
            </a:r>
            <a:r>
              <a:rPr lang="fi-FI" sz="19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Several new web parts, including</a:t>
            </a:r>
          </a:p>
          <a:p>
            <a:pPr lvl="1"/>
            <a:r>
              <a:rPr lang="fi-FI" sz="2000"/>
              <a:t>Forms support</a:t>
            </a:r>
          </a:p>
          <a:p>
            <a:pPr lvl="1"/>
            <a:r>
              <a:rPr lang="fi-FI" sz="2000"/>
              <a:t>Group calendar</a:t>
            </a:r>
          </a:p>
          <a:p>
            <a:pPr lvl="1"/>
            <a:r>
              <a:rPr lang="fi-FI" sz="2000"/>
              <a:t>File viewer</a:t>
            </a:r>
          </a:p>
          <a:p>
            <a:pPr lvl="1"/>
            <a:r>
              <a:rPr lang="fi-FI" sz="2000"/>
              <a:t>Twitter embeds</a:t>
            </a:r>
          </a:p>
          <a:p>
            <a:pPr lvl="1"/>
            <a:r>
              <a:rPr lang="fi-FI" sz="2000"/>
              <a:t>Spacer and Divider</a:t>
            </a:r>
          </a:p>
          <a:p>
            <a:pPr marL="457200" lvl="1" indent="0">
              <a:buNone/>
            </a:pPr>
            <a:endParaRPr lang="fi-FI" sz="2000"/>
          </a:p>
          <a:p>
            <a:r>
              <a:rPr lang="fi-FI" sz="2400"/>
              <a:t>Updates to communications sites</a:t>
            </a:r>
          </a:p>
          <a:p>
            <a:r>
              <a:rPr lang="fi-FI" sz="2400"/>
              <a:t>Page animation! </a:t>
            </a:r>
            <a:r>
              <a:rPr lang="fi-FI" sz="2400">
                <a:sym typeface="Wingdings" panose="05000000000000000000" pitchFamily="2" charset="2"/>
              </a:rPr>
              <a:t> </a:t>
            </a:r>
          </a:p>
          <a:p>
            <a:r>
              <a:rPr lang="fi-FI" sz="2400">
                <a:sym typeface="Wingdings" panose="05000000000000000000" pitchFamily="2" charset="2"/>
              </a:rPr>
              <a:t>Notifications for news articles through the SharePoint mobile app</a:t>
            </a:r>
          </a:p>
          <a:p>
            <a:r>
              <a:rPr lang="fi-FI" sz="2400"/>
              <a:t>All these changes are rolling out to First Release in late 2017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Detailed list of all smaller updates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https://techcommunity.microsoft.com/t5/SharePoint-Blog/Refine-your-message-and-increase-your-reach-with-SharePoint/ba-p/109553</a:t>
            </a:r>
            <a:r>
              <a:rPr lang="en-GB" sz="2000">
                <a:latin typeface="+mj-lt"/>
              </a:rPr>
              <a:t> 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8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Word 2016 gets document metadata editing</a:t>
            </a:r>
          </a:p>
          <a:p>
            <a:pPr lvl="1"/>
            <a:r>
              <a:rPr lang="fi-FI" sz="2000"/>
              <a:t>Similar to ”Document Information Panel” in the good old days</a:t>
            </a:r>
          </a:p>
          <a:p>
            <a:pPr lvl="1"/>
            <a:r>
              <a:rPr lang="fi-FI" sz="2000"/>
              <a:t>In preview for First Release for Word 2016 on Windows</a:t>
            </a:r>
          </a:p>
          <a:p>
            <a:r>
              <a:rPr lang="fi-FI" sz="2400"/>
              <a:t>Attention views in SharePoint document metadata (October 2017)</a:t>
            </a:r>
          </a:p>
          <a:p>
            <a:r>
              <a:rPr lang="fi-FI" sz="2400"/>
              <a:t>Predictive indexing for document libraries, each tenant can have more than 30 trillion documents</a:t>
            </a:r>
          </a:p>
          <a:p>
            <a:pPr lvl="1"/>
            <a:r>
              <a:rPr lang="fi-FI" sz="2000"/>
              <a:t>Available in Q4/2017</a:t>
            </a:r>
          </a:p>
          <a:p>
            <a:r>
              <a:rPr lang="fi-FI" sz="2400"/>
              <a:t>Document reviews with Flow’s ”Send for review”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8246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Enterprise Content Management guidance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http://aka.ms/odsp-cswp</a:t>
            </a: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center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  <a:hlinkClick r:id="rId4"/>
              </a:rPr>
              <a:t>https://aka.ms/sharepoint-contentservices</a:t>
            </a: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SharePoint hub sites </a:t>
            </a:r>
          </a:p>
          <a:p>
            <a:r>
              <a:rPr lang="fi-FI" sz="2400"/>
              <a:t>Group SharePoint sites in a cohesive way using hub sites</a:t>
            </a:r>
          </a:p>
          <a:p>
            <a:r>
              <a:rPr lang="fi-FI" sz="2400"/>
              <a:t>Associates team sites and communications sites in an organized way</a:t>
            </a:r>
          </a:p>
          <a:p>
            <a:r>
              <a:rPr lang="fi-FI" sz="2400"/>
              <a:t>Hub provides consistency across sites</a:t>
            </a:r>
          </a:p>
          <a:p>
            <a:pPr lvl="1"/>
            <a:r>
              <a:rPr lang="fi-FI" sz="2000"/>
              <a:t>Navigation, theme, logo</a:t>
            </a:r>
          </a:p>
          <a:p>
            <a:r>
              <a:rPr lang="fi-FI" sz="2400"/>
              <a:t>Aggregates news, site activities and search results</a:t>
            </a:r>
          </a:p>
          <a:p>
            <a:r>
              <a:rPr lang="fi-FI" sz="2400"/>
              <a:t>Available H1/2018 for First Release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1242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Connect existing SharePoint team site to a new Office 365 group</a:t>
            </a:r>
          </a:p>
          <a:p>
            <a:pPr lvl="1"/>
            <a:r>
              <a:rPr lang="fi-FI" sz="2000"/>
              <a:t>Site retains its URL, settings and permissions</a:t>
            </a:r>
          </a:p>
          <a:p>
            <a:pPr lvl="1"/>
            <a:r>
              <a:rPr lang="fi-FI" sz="2000"/>
              <a:t>This will roll out to First Release customers in H1/2018</a:t>
            </a:r>
          </a:p>
          <a:p>
            <a:pPr lvl="1"/>
            <a:endParaRPr lang="fi-FI" sz="2000"/>
          </a:p>
          <a:p>
            <a:r>
              <a:rPr lang="fi-FI" sz="2400"/>
              <a:t>Custom site themes and custom site designs for a consistent UX</a:t>
            </a:r>
          </a:p>
          <a:p>
            <a:pPr lvl="1"/>
            <a:r>
              <a:rPr lang="fi-FI" sz="2000"/>
              <a:t>This will roll out to First Release customers in late 2017</a:t>
            </a:r>
          </a:p>
          <a:p>
            <a:pPr lvl="1"/>
            <a:endParaRPr lang="fi-FI" sz="2000"/>
          </a:p>
          <a:p>
            <a:r>
              <a:rPr lang="fi-FI" sz="2400"/>
              <a:t>SharePoint 2019 and Office 2019 announced, will be available in H2/2018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2131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Groups Naming Policy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400"/>
              <a:t>Allows admins to enforce consistent naming strategy for Office 365 Groups </a:t>
            </a:r>
          </a:p>
          <a:p>
            <a:r>
              <a:rPr lang="fi-FI" sz="2400"/>
              <a:t>Is applied to group names and aliases</a:t>
            </a:r>
          </a:p>
          <a:p>
            <a:r>
              <a:rPr lang="fi-FI" sz="2400"/>
              <a:t>Applies to all Groups workloads, including Teams, SPO, Exchange, Planner etc.</a:t>
            </a:r>
          </a:p>
          <a:p>
            <a:r>
              <a:rPr lang="fi-FI" sz="2400"/>
              <a:t>Can have</a:t>
            </a:r>
          </a:p>
          <a:p>
            <a:pPr lvl="1"/>
            <a:r>
              <a:rPr lang="fi-FI" sz="2000" b="1"/>
              <a:t>Prefix-Suffix naming policy</a:t>
            </a:r>
            <a:r>
              <a:rPr lang="fi-FI" sz="2000"/>
              <a:t>: </a:t>
            </a:r>
            <a:r>
              <a:rPr lang="fi-FI" sz="2000" i="1"/>
              <a:t>PREFIX</a:t>
            </a:r>
            <a:r>
              <a:rPr lang="fi-FI" sz="2000"/>
              <a:t>_GroupName_</a:t>
            </a:r>
            <a:r>
              <a:rPr lang="fi-FI" sz="2000" i="1"/>
              <a:t>SUFFIX </a:t>
            </a:r>
            <a:r>
              <a:rPr lang="fi-FI" sz="2000"/>
              <a:t>style</a:t>
            </a:r>
            <a:endParaRPr lang="fi-FI" sz="2000" i="1"/>
          </a:p>
          <a:p>
            <a:pPr lvl="1"/>
            <a:r>
              <a:rPr lang="fi-FI" sz="2000" b="1"/>
              <a:t>Custom blocked words</a:t>
            </a:r>
            <a:r>
              <a:rPr lang="fi-FI" sz="2000"/>
              <a:t>: Don’t allow specific words</a:t>
            </a:r>
          </a:p>
          <a:p>
            <a:r>
              <a:rPr lang="fi-FI" sz="2400"/>
              <a:t>Max string length is 53 characters for Prefix-Suffix</a:t>
            </a:r>
          </a:p>
          <a:p>
            <a:r>
              <a:rPr lang="fi-FI" sz="2400"/>
              <a:t>Configuration through Azure AD Preview PowerShell module</a:t>
            </a:r>
          </a:p>
          <a:p>
            <a:pPr lvl="1"/>
            <a:r>
              <a:rPr lang="fi-FI" sz="2000"/>
              <a:t>Install-Module AzureADPreview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in preview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Naming policy PowerShell guidance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https://support.office.com/en-us/article/Office-365-Groups-Naming-Policy-6ceca4d3-cad1-4532-9f0f-d469dfbbb552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Microsoft 365 Firstline Workers &amp; Education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Microsoft 365 F1 is a new offering, including licenses for </a:t>
            </a:r>
          </a:p>
          <a:p>
            <a:pPr lvl="1"/>
            <a:r>
              <a:rPr lang="fi-FI" sz="2400"/>
              <a:t>Office 365</a:t>
            </a:r>
          </a:p>
          <a:p>
            <a:pPr lvl="1"/>
            <a:r>
              <a:rPr lang="fi-FI" sz="2400"/>
              <a:t>Windows 10</a:t>
            </a:r>
          </a:p>
          <a:p>
            <a:pPr lvl="1"/>
            <a:r>
              <a:rPr lang="fi-FI" sz="2400"/>
              <a:t>Enterprise Mobility + Security (EM+S)</a:t>
            </a:r>
          </a:p>
          <a:p>
            <a:pPr lvl="1"/>
            <a:r>
              <a:rPr lang="fi-FI" sz="2400"/>
              <a:t>Office Online is included, as well as 2 GB mailbox, SharePoint, Yammer, Groups, Teams and other core productivity tools</a:t>
            </a:r>
          </a:p>
          <a:p>
            <a:r>
              <a:rPr lang="fi-FI" sz="2800"/>
              <a:t>Microsoft 365 Education is also a new license offering – same as above, but also includes Minecraft: Education Edition</a:t>
            </a:r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068770"/>
            <a:ext cx="44704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365 Firstline Workers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https://www.microsoft.com/en-us/microsoft-365/enterprise/firstline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Announcement for Firstline Workers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https://blogs.office.com/en-us/2017/09/25/all-workers-welcome-with-microsoft-365/</a:t>
            </a: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365 Education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5"/>
              </a:rPr>
              <a:t>https://educationblog.microsoft.com/2017/09/microsoft-365-education-affordable-solution/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1226599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BD32C471-C556-4A6C-98EB-C6FAD7A64C43}"/>
              </a:ext>
            </a:extLst>
          </p:cNvPr>
          <p:cNvSpPr/>
          <p:nvPr/>
        </p:nvSpPr>
        <p:spPr>
          <a:xfrm rot="10800000">
            <a:off x="0" y="3015049"/>
            <a:ext cx="12192000" cy="202335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BC93C8E-0AFF-424B-B088-FBACFF3EC034}"/>
              </a:ext>
            </a:extLst>
          </p:cNvPr>
          <p:cNvSpPr/>
          <p:nvPr/>
        </p:nvSpPr>
        <p:spPr>
          <a:xfrm>
            <a:off x="0" y="1296979"/>
            <a:ext cx="12192000" cy="2830178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A05D04-1F94-4070-AC9D-102201E16AFE}"/>
              </a:ext>
            </a:extLst>
          </p:cNvPr>
          <p:cNvSpPr txBox="1">
            <a:spLocks/>
          </p:cNvSpPr>
          <p:nvPr/>
        </p:nvSpPr>
        <p:spPr>
          <a:xfrm>
            <a:off x="2832096" y="2157206"/>
            <a:ext cx="8762659" cy="2105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Microsoft MVP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Title |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          @Twitter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pic>
        <p:nvPicPr>
          <p:cNvPr id="8" name="Picture 4" descr="https://g.twimg.com/Twitter_logo_blue.png">
            <a:extLst>
              <a:ext uri="{FF2B5EF4-FFF2-40B4-BE49-F238E27FC236}">
                <a16:creationId xmlns:a16="http://schemas.microsoft.com/office/drawing/2014/main" id="{B59912EA-A639-40F9-A93E-EB021B5E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80" y="3739638"/>
            <a:ext cx="756415" cy="6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ite email icon transparent">
            <a:extLst>
              <a:ext uri="{FF2B5EF4-FFF2-40B4-BE49-F238E27FC236}">
                <a16:creationId xmlns:a16="http://schemas.microsoft.com/office/drawing/2014/main" id="{5632AC35-0377-45DF-8AFD-0AAEC7F5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97" y="3551753"/>
            <a:ext cx="802846" cy="8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4E07B-A6CC-46E5-9DEE-0B3764E3C81D}"/>
              </a:ext>
            </a:extLst>
          </p:cNvPr>
          <p:cNvSpPr/>
          <p:nvPr/>
        </p:nvSpPr>
        <p:spPr>
          <a:xfrm>
            <a:off x="6478591" y="3800910"/>
            <a:ext cx="473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Segoe UI Light"/>
              </a:rPr>
              <a:t>firstname.lastname@company.com</a:t>
            </a:r>
            <a:endParaRPr lang="en-GB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D58369FA-E905-4677-916D-751A99AC3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39" y="2157206"/>
            <a:ext cx="1753707" cy="17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Excel becomes more intelligent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Custom functions, based on JavaScript</a:t>
            </a:r>
          </a:p>
          <a:p>
            <a:pPr lvl="1"/>
            <a:r>
              <a:rPr lang="fi-FI" sz="2000"/>
              <a:t>Sign up for preview: </a:t>
            </a:r>
            <a:r>
              <a:rPr lang="fi-FI" sz="2000">
                <a:hlinkClick r:id="rId3"/>
              </a:rPr>
              <a:t>https://aka.ms/customfunctions</a:t>
            </a:r>
            <a:r>
              <a:rPr lang="fi-FI" sz="2000"/>
              <a:t> </a:t>
            </a:r>
          </a:p>
          <a:p>
            <a:r>
              <a:rPr lang="fi-FI" sz="2400"/>
              <a:t>SSO-support for Office Add-ins</a:t>
            </a:r>
          </a:p>
          <a:p>
            <a:pPr lvl="1"/>
            <a:r>
              <a:rPr lang="fi-FI" sz="2000">
                <a:hlinkClick r:id="rId4"/>
              </a:rPr>
              <a:t>https://dev.office.com/docs/add-ins/develop/sso-in-office-add-ins</a:t>
            </a:r>
            <a:r>
              <a:rPr lang="fi-FI" sz="2000"/>
              <a:t> </a:t>
            </a:r>
          </a:p>
          <a:p>
            <a:r>
              <a:rPr lang="fi-FI" sz="2400"/>
              <a:t>Excel JavaScript APIs 1.5 and 1.6 generally available</a:t>
            </a:r>
          </a:p>
          <a:p>
            <a:r>
              <a:rPr lang="fi-FI" sz="2400"/>
              <a:t>Excel API 1.7 preview</a:t>
            </a:r>
          </a:p>
          <a:p>
            <a:pPr lvl="1"/>
            <a:r>
              <a:rPr lang="fi-FI" sz="2000">
                <a:hlinkClick r:id="rId5"/>
              </a:rPr>
              <a:t>https://github.com/OfficeDev/office-js-docs/tree/ExcelJs_OpenSpec</a:t>
            </a:r>
            <a:r>
              <a:rPr lang="fi-FI" sz="2000"/>
              <a:t> </a:t>
            </a:r>
          </a:p>
          <a:p>
            <a:r>
              <a:rPr lang="fi-FI" sz="2400"/>
              <a:t>Excel gets ability to call Microsoft Graph through Azure Functions with extensions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Several new features available, and some coming later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816064"/>
            <a:ext cx="44704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Graph bindings for Azure Functions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https://blogs.msdn.microsoft.com/appserviceteam/2017/09/25/my-intern-project-microsoft-graph-bindings-for-azure-functions/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Additional info on bindings</a:t>
            </a:r>
            <a:endParaRPr lang="en-GB" sz="2000">
              <a:latin typeface="+mj-lt"/>
              <a:hlinkClick r:id="rId7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7"/>
              </a:rPr>
              <a:t>https://docs.microsoft.com/en-us/azure/azure-functions/functions-bindings-microsoft-graph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Excel logo site:microsoft.com">
            <a:extLst>
              <a:ext uri="{FF2B5EF4-FFF2-40B4-BE49-F238E27FC236}">
                <a16:creationId xmlns:a16="http://schemas.microsoft.com/office/drawing/2014/main" id="{8A327416-B880-418F-A014-0677B03F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4" y="1442693"/>
            <a:ext cx="2581275" cy="138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6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SharePoint Framework Extensions general availability</a:t>
            </a:r>
          </a:p>
          <a:p>
            <a:pPr lvl="1"/>
            <a:r>
              <a:rPr lang="fi-FI" sz="2000"/>
              <a:t>Allows extension and customization of site pages and list visualizations</a:t>
            </a:r>
          </a:p>
          <a:p>
            <a:pPr lvl="1"/>
            <a:r>
              <a:rPr lang="fi-FI" sz="2000">
                <a:hlinkClick r:id="rId3"/>
              </a:rPr>
              <a:t>https://docs.microsoft.com/en-us/sharepoint/dev/spfx/extensions/overview-extensions</a:t>
            </a:r>
            <a:r>
              <a:rPr lang="fi-FI" sz="2000"/>
              <a:t> </a:t>
            </a:r>
          </a:p>
          <a:p>
            <a:r>
              <a:rPr lang="fi-FI" sz="2400"/>
              <a:t>Office UI Fabric Adobe XD Toolkits is generally available</a:t>
            </a:r>
          </a:p>
          <a:p>
            <a:pPr lvl="1"/>
            <a:r>
              <a:rPr lang="fi-FI" sz="2000"/>
              <a:t>See </a:t>
            </a:r>
            <a:r>
              <a:rPr lang="fi-FI" sz="2000">
                <a:hlinkClick r:id="rId4"/>
              </a:rPr>
              <a:t>https://developer.microsoft.com/en-us/fabric#/resources</a:t>
            </a:r>
            <a:r>
              <a:rPr lang="fi-FI" sz="2000"/>
              <a:t> for details</a:t>
            </a:r>
          </a:p>
          <a:p>
            <a:r>
              <a:rPr lang="fi-FI" sz="2400"/>
              <a:t>Microsoft Graph People APIs are generally available</a:t>
            </a:r>
          </a:p>
          <a:p>
            <a:pPr lvl="1"/>
            <a:r>
              <a:rPr lang="fi-FI" sz="2000">
                <a:hlinkClick r:id="rId5"/>
              </a:rPr>
              <a:t>https://developer.microsoft.com/en-us/graph/docs/api-reference/v1.0/resources/social_overview</a:t>
            </a:r>
            <a:r>
              <a:rPr lang="fi-FI" sz="20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Framework is now production ready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59" y="3680083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Microsoft Graph</a:t>
            </a:r>
          </a:p>
          <a:p>
            <a:pPr lvl="1"/>
            <a:r>
              <a:rPr lang="fi-FI" sz="2000"/>
              <a:t>Outlook calendars &amp; contacts is generally available</a:t>
            </a:r>
          </a:p>
          <a:p>
            <a:pPr lvl="1"/>
            <a:r>
              <a:rPr lang="fi-FI" sz="2000"/>
              <a:t>Several new Outlook APIs</a:t>
            </a:r>
          </a:p>
          <a:p>
            <a:pPr lvl="1"/>
            <a:r>
              <a:rPr lang="fi-FI" sz="2000"/>
              <a:t>SDKs updated</a:t>
            </a:r>
          </a:p>
          <a:p>
            <a:pPr lvl="1"/>
            <a:r>
              <a:rPr lang="fi-FI" sz="2000"/>
              <a:t>SharePoint List APIs generally available</a:t>
            </a:r>
          </a:p>
          <a:p>
            <a:r>
              <a:rPr lang="fi-FI" sz="2400"/>
              <a:t>SP/ODB File handlers 2.0 generally available</a:t>
            </a:r>
          </a:p>
          <a:p>
            <a:pPr lvl="1"/>
            <a:r>
              <a:rPr lang="fi-FI" sz="2000">
                <a:hlinkClick r:id="rId3"/>
              </a:rPr>
              <a:t>https://docs.microsoft.com/en-us/onedrive/developer/file-handlers/</a:t>
            </a:r>
            <a:r>
              <a:rPr lang="fi-FI" sz="2000"/>
              <a:t> </a:t>
            </a:r>
          </a:p>
          <a:p>
            <a:r>
              <a:rPr lang="fi-FI" sz="2400"/>
              <a:t>Several new samples for Patterns and Practices</a:t>
            </a:r>
          </a:p>
          <a:p>
            <a:r>
              <a:rPr lang="fi-FI" sz="2400"/>
              <a:t>StaffHub APIs and Flow connectors</a:t>
            </a:r>
          </a:p>
          <a:p>
            <a:pPr lvl="1"/>
            <a:r>
              <a:rPr lang="fi-FI" sz="2000"/>
              <a:t>Sign up for preview by emailing </a:t>
            </a:r>
            <a:r>
              <a:rPr lang="en-GB" sz="2000">
                <a:hlinkClick r:id="rId4"/>
              </a:rPr>
              <a:t>staffhubinfo@microsoft.com</a:t>
            </a:r>
            <a:endParaRPr lang="fi-FI" sz="2000"/>
          </a:p>
          <a:p>
            <a:pPr lvl="1"/>
            <a:endParaRPr lang="fi-FI" sz="16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Several API updates and releases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79930-F4B8-4375-9B0D-34C36E2AD208}"/>
              </a:ext>
            </a:extLst>
          </p:cNvPr>
          <p:cNvSpPr/>
          <p:nvPr/>
        </p:nvSpPr>
        <p:spPr>
          <a:xfrm>
            <a:off x="7251700" y="2514466"/>
            <a:ext cx="447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code samples and SDKs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https://developer.microsoft.com/en-us/graph/code-samples-and-sdks</a:t>
            </a:r>
            <a:r>
              <a:rPr lang="en-GB" sz="2000">
                <a:latin typeface="+mj-lt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Patterns and Practices</a:t>
            </a:r>
            <a:endParaRPr lang="en-GB" sz="2000">
              <a:latin typeface="+mj-lt"/>
              <a:hlinkClick r:id="rId7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8"/>
              </a:rPr>
              <a:t>https://aka.ms/pnpignite2017</a:t>
            </a:r>
            <a:r>
              <a:rPr lang="en-GB" sz="20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95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000"/>
              <a:t>Centralized deployment of Office add-ins using Office 365 Admin Center or PowerShell</a:t>
            </a:r>
          </a:p>
          <a:p>
            <a:pPr lvl="1"/>
            <a:r>
              <a:rPr lang="fi-FI" sz="1800"/>
              <a:t>Can target groups of users, or tenant-wide </a:t>
            </a:r>
          </a:p>
          <a:p>
            <a:r>
              <a:rPr lang="fi-FI" sz="2200"/>
              <a:t>Teams gets new tenant admin controls for managing 3rd party apps</a:t>
            </a:r>
          </a:p>
          <a:p>
            <a:pPr lvl="1"/>
            <a:r>
              <a:rPr lang="fi-FI" sz="1800"/>
              <a:t>Enable select external apps by default</a:t>
            </a:r>
          </a:p>
          <a:p>
            <a:pPr lvl="1"/>
            <a:r>
              <a:rPr lang="fi-FI" sz="1800"/>
              <a:t>Allow/block apps</a:t>
            </a:r>
          </a:p>
          <a:p>
            <a:pPr lvl="1"/>
            <a:r>
              <a:rPr lang="fi-FI" sz="1800"/>
              <a:t>Allow Side-loading of external apps</a:t>
            </a:r>
          </a:p>
          <a:p>
            <a:r>
              <a:rPr lang="fi-FI" sz="2200"/>
              <a:t>AppSource is now the single web-based marketplace for Office Add-ins</a:t>
            </a:r>
          </a:p>
          <a:p>
            <a:pPr lvl="1"/>
            <a:r>
              <a:rPr lang="fi-FI" sz="1800"/>
              <a:t>Store.office.com is no more</a:t>
            </a:r>
          </a:p>
          <a:p>
            <a:pPr lvl="1"/>
            <a:r>
              <a:rPr lang="fi-FI" sz="1800"/>
              <a:t>Publishing through ISV Seller Dashboard: </a:t>
            </a:r>
            <a:r>
              <a:rPr lang="fi-FI" sz="1800">
                <a:hlinkClick r:id="rId3"/>
              </a:rPr>
              <a:t>https://sellerdashboard.microsoft.com/Registration</a:t>
            </a:r>
            <a:r>
              <a:rPr lang="fi-FI" sz="1800"/>
              <a:t> </a:t>
            </a:r>
          </a:p>
          <a:p>
            <a:r>
              <a:rPr lang="fi-FI" sz="2200"/>
              <a:t>App-only token support for OneDrive </a:t>
            </a:r>
          </a:p>
          <a:p>
            <a:pPr lvl="1"/>
            <a:r>
              <a:rPr lang="fi-FI" sz="1800">
                <a:hlinkClick r:id="rId4"/>
              </a:rPr>
              <a:t>https://docs.microsoft.com/en-us/onedrive/developer/</a:t>
            </a:r>
            <a:r>
              <a:rPr lang="fi-FI" sz="1800"/>
              <a:t> </a:t>
            </a:r>
          </a:p>
          <a:p>
            <a:endParaRPr lang="fi-FI" sz="2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several updates to simplify deployment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79930-F4B8-4375-9B0D-34C36E2AD208}"/>
              </a:ext>
            </a:extLst>
          </p:cNvPr>
          <p:cNvSpPr/>
          <p:nvPr/>
        </p:nvSpPr>
        <p:spPr>
          <a:xfrm>
            <a:off x="7251700" y="2514466"/>
            <a:ext cx="44704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Centralized deployment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hlinkClick r:id="rId6"/>
              </a:rPr>
              <a:t>https://support.office.com/en-us/article/Deploy-Office-add-ins-in-the-Office-365-admin-center-737e8c86-be63-44d7-bf02-492fa7cd9c3f?ui=en-US&amp;rs=en-US&amp;ad=US</a:t>
            </a:r>
            <a:r>
              <a:rPr lang="fi-FI" sz="1600"/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Teams admin controls</a:t>
            </a:r>
            <a:endParaRPr lang="en-GB" sz="2000" b="1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>
                <a:latin typeface="+mj-lt"/>
                <a:hlinkClick r:id="rId7"/>
              </a:rPr>
              <a:t>https://techcommunity.microsoft.com/t5/Microsoft-Teams-Blog/New-admin-controls-for-apps-in-Teams/ba-p/78975</a:t>
            </a:r>
            <a:r>
              <a:rPr lang="fi-FI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0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/>
          <p:nvPr/>
        </p:nvSpPr>
        <p:spPr>
          <a:xfrm>
            <a:off x="850900" y="1278404"/>
            <a:ext cx="104775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all Ignite 2017 recap 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53A33-FDAE-4FA1-9E6B-154C78C8525C}"/>
              </a:ext>
            </a:extLst>
          </p:cNvPr>
          <p:cNvSpPr/>
          <p:nvPr/>
        </p:nvSpPr>
        <p:spPr>
          <a:xfrm>
            <a:off x="2989282" y="3942834"/>
            <a:ext cx="6200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+mj-lt"/>
              </a:rPr>
              <a:t>http://bit.ly/Ignite2017Recap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ADB2D-DC36-4F54-9709-6C5AFC6FD45E}"/>
              </a:ext>
            </a:extLst>
          </p:cNvPr>
          <p:cNvCxnSpPr>
            <a:cxnSpLocks/>
          </p:cNvCxnSpPr>
          <p:nvPr/>
        </p:nvCxnSpPr>
        <p:spPr>
          <a:xfrm>
            <a:off x="3568700" y="3581400"/>
            <a:ext cx="511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A58BF9-3567-4EDB-80C9-3A6807E5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85" y="0"/>
            <a:ext cx="12252385" cy="6891966"/>
          </a:xfrm>
          <a:prstGeom prst="rect">
            <a:avLst/>
          </a:prstGeom>
        </p:spPr>
      </p:pic>
      <p:sp>
        <p:nvSpPr>
          <p:cNvPr id="3" name="Parallelogram 3"/>
          <p:cNvSpPr/>
          <p:nvPr/>
        </p:nvSpPr>
        <p:spPr>
          <a:xfrm>
            <a:off x="-60385" y="-8626"/>
            <a:ext cx="8068311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9542" h="6875863">
                <a:moveTo>
                  <a:pt x="0" y="6866626"/>
                </a:moveTo>
                <a:lnTo>
                  <a:pt x="19365" y="8626"/>
                </a:lnTo>
                <a:lnTo>
                  <a:pt x="3838527" y="0"/>
                </a:lnTo>
                <a:lnTo>
                  <a:pt x="5409542" y="6875863"/>
                </a:lnTo>
                <a:lnTo>
                  <a:pt x="0" y="6866626"/>
                </a:lnTo>
                <a:close/>
              </a:path>
            </a:pathLst>
          </a:custGeom>
          <a:solidFill>
            <a:srgbClr val="08080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Ignite 2017</a:t>
            </a:r>
          </a:p>
          <a:p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should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care?</a:t>
            </a:r>
          </a:p>
        </p:txBody>
      </p:sp>
    </p:spTree>
    <p:extLst>
      <p:ext uri="{BB962C8B-B14F-4D97-AF65-F5344CB8AC3E}">
        <p14:creationId xmlns:p14="http://schemas.microsoft.com/office/powerpoint/2010/main" val="11927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 err="1"/>
              <a:t>Largest</a:t>
            </a:r>
            <a:r>
              <a:rPr lang="fi-FI" sz="4000"/>
              <a:t> Microsoft </a:t>
            </a:r>
            <a:r>
              <a:rPr lang="fi-FI" sz="4000" err="1"/>
              <a:t>event</a:t>
            </a:r>
            <a:r>
              <a:rPr lang="fi-FI" sz="4000"/>
              <a:t> of </a:t>
            </a:r>
            <a:r>
              <a:rPr lang="fi-FI" sz="4000" err="1"/>
              <a:t>the</a:t>
            </a:r>
            <a:r>
              <a:rPr lang="fi-FI" sz="4000"/>
              <a:t> </a:t>
            </a:r>
            <a:r>
              <a:rPr lang="fi-FI" sz="4000" err="1"/>
              <a:t>year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71404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5 </a:t>
            </a:r>
            <a:r>
              <a:rPr lang="fi-FI" sz="2800" err="1"/>
              <a:t>days</a:t>
            </a:r>
            <a:r>
              <a:rPr lang="fi-FI" sz="2800"/>
              <a:t>, </a:t>
            </a:r>
            <a:r>
              <a:rPr lang="fi-FI" sz="2800" err="1"/>
              <a:t>over</a:t>
            </a:r>
            <a:r>
              <a:rPr lang="fi-FI" sz="2800"/>
              <a:t> 900 </a:t>
            </a:r>
            <a:r>
              <a:rPr lang="fi-FI" sz="2800" err="1"/>
              <a:t>sessions</a:t>
            </a:r>
            <a:r>
              <a:rPr lang="fi-FI" sz="2800"/>
              <a:t> </a:t>
            </a:r>
            <a:r>
              <a:rPr lang="fi-FI" sz="2800" err="1"/>
              <a:t>representing</a:t>
            </a:r>
            <a:r>
              <a:rPr lang="fi-FI" sz="2800"/>
              <a:t> </a:t>
            </a:r>
            <a:r>
              <a:rPr lang="fi-FI" sz="2800" err="1"/>
              <a:t>all</a:t>
            </a:r>
            <a:r>
              <a:rPr lang="fi-FI" sz="2800"/>
              <a:t> </a:t>
            </a:r>
            <a:r>
              <a:rPr lang="fi-FI" sz="2800" err="1"/>
              <a:t>major</a:t>
            </a:r>
            <a:r>
              <a:rPr lang="fi-FI" sz="2800"/>
              <a:t> Microsoft products and </a:t>
            </a:r>
            <a:r>
              <a:rPr lang="fi-FI" sz="2800" err="1"/>
              <a:t>services</a:t>
            </a:r>
            <a:endParaRPr lang="fi-FI" sz="2800"/>
          </a:p>
          <a:p>
            <a:endParaRPr lang="fi-FI" sz="2800"/>
          </a:p>
          <a:p>
            <a:r>
              <a:rPr lang="fi-FI" sz="2800"/>
              <a:t>4 </a:t>
            </a:r>
            <a:r>
              <a:rPr lang="fi-FI" sz="2800" err="1"/>
              <a:t>keynotes</a:t>
            </a:r>
            <a:endParaRPr lang="fi-FI" sz="2800"/>
          </a:p>
          <a:p>
            <a:pPr lvl="1"/>
            <a:r>
              <a:rPr lang="fi-FI" sz="2400">
                <a:hlinkClick r:id="rId2"/>
              </a:rPr>
              <a:t>Main keynote</a:t>
            </a:r>
            <a:r>
              <a:rPr lang="fi-FI" sz="2400"/>
              <a:t> (</a:t>
            </a:r>
            <a:r>
              <a:rPr lang="fi-FI" sz="2400" err="1"/>
              <a:t>Satya</a:t>
            </a:r>
            <a:r>
              <a:rPr lang="fi-FI" sz="2400"/>
              <a:t> </a:t>
            </a:r>
            <a:r>
              <a:rPr lang="fi-FI" sz="2400" err="1"/>
              <a:t>Nadella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3"/>
              </a:rPr>
              <a:t>Modern </a:t>
            </a:r>
            <a:r>
              <a:rPr lang="fi-FI" sz="2400" err="1">
                <a:hlinkClick r:id="rId3"/>
              </a:rPr>
              <a:t>Workplace</a:t>
            </a:r>
            <a:r>
              <a:rPr lang="fi-FI" sz="2400"/>
              <a:t> (Kirk </a:t>
            </a:r>
            <a:r>
              <a:rPr lang="fi-FI" sz="2400" err="1"/>
              <a:t>Koenigsbauer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4"/>
              </a:rPr>
              <a:t>Business Applications</a:t>
            </a:r>
            <a:r>
              <a:rPr lang="fi-FI" sz="2400"/>
              <a:t> (James </a:t>
            </a:r>
            <a:r>
              <a:rPr lang="fi-FI" sz="2400" err="1"/>
              <a:t>Phillips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5"/>
              </a:rPr>
              <a:t>The Enterprise Cloud</a:t>
            </a:r>
            <a:r>
              <a:rPr lang="fi-FI" sz="2400"/>
              <a:t> (Scott </a:t>
            </a:r>
            <a:r>
              <a:rPr lang="fi-FI" sz="2400" err="1"/>
              <a:t>Guthrie</a:t>
            </a:r>
            <a:r>
              <a:rPr lang="fi-FI" sz="2400"/>
              <a:t>)</a:t>
            </a:r>
          </a:p>
          <a:p>
            <a:pPr lvl="1"/>
            <a:endParaRPr lang="fi-FI" sz="2400"/>
          </a:p>
          <a:p>
            <a:r>
              <a:rPr lang="fi-FI" sz="2800" err="1"/>
              <a:t>Over</a:t>
            </a:r>
            <a:r>
              <a:rPr lang="fi-FI" sz="2800"/>
              <a:t> 24000 </a:t>
            </a:r>
            <a:r>
              <a:rPr lang="fi-FI" sz="2800" err="1"/>
              <a:t>attendees</a:t>
            </a:r>
            <a:endParaRPr lang="fi-FI" sz="2800"/>
          </a:p>
          <a:p>
            <a:r>
              <a:rPr lang="fi-FI" sz="2800"/>
              <a:t>Session </a:t>
            </a:r>
            <a:r>
              <a:rPr lang="fi-FI" sz="2800" err="1"/>
              <a:t>recordings</a:t>
            </a:r>
            <a:r>
              <a:rPr lang="fi-FI" sz="2800"/>
              <a:t> and </a:t>
            </a:r>
            <a:r>
              <a:rPr lang="fi-FI" sz="2800" err="1"/>
              <a:t>PowerPoints</a:t>
            </a:r>
            <a:r>
              <a:rPr lang="fi-FI" sz="2800"/>
              <a:t> </a:t>
            </a:r>
            <a:r>
              <a:rPr lang="fi-FI" sz="2800" err="1"/>
              <a:t>available</a:t>
            </a:r>
            <a:r>
              <a:rPr lang="fi-FI" sz="2800"/>
              <a:t> </a:t>
            </a:r>
            <a:r>
              <a:rPr lang="fi-FI" sz="2800" err="1"/>
              <a:t>through</a:t>
            </a:r>
            <a:r>
              <a:rPr lang="fi-FI" sz="2800"/>
              <a:t> </a:t>
            </a:r>
            <a:r>
              <a:rPr lang="fi-FI" sz="2800">
                <a:hlinkClick r:id="rId5"/>
              </a:rPr>
              <a:t>MyIgnite</a:t>
            </a:r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Held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Orlando in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endParaRPr lang="fi-FI" sz="2800" b="1">
              <a:solidFill>
                <a:srgbClr val="A5A5A5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0885848B-3931-4C22-8AA2-D6B244A27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00487"/>
            <a:ext cx="4944533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3"/>
          <p:cNvSpPr/>
          <p:nvPr/>
        </p:nvSpPr>
        <p:spPr>
          <a:xfrm>
            <a:off x="-9217" y="-17863"/>
            <a:ext cx="8077528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  <a:gd name="connsiteX0" fmla="*/ 6180 w 5415722"/>
              <a:gd name="connsiteY0" fmla="*/ 6866626 h 6875863"/>
              <a:gd name="connsiteX1" fmla="*/ 0 w 5415722"/>
              <a:gd name="connsiteY1" fmla="*/ 8626 h 6875863"/>
              <a:gd name="connsiteX2" fmla="*/ 3844707 w 5415722"/>
              <a:gd name="connsiteY2" fmla="*/ 0 h 6875863"/>
              <a:gd name="connsiteX3" fmla="*/ 5415722 w 5415722"/>
              <a:gd name="connsiteY3" fmla="*/ 6875863 h 6875863"/>
              <a:gd name="connsiteX4" fmla="*/ 6180 w 541572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5722" h="6875863">
                <a:moveTo>
                  <a:pt x="6180" y="6866626"/>
                </a:moveTo>
                <a:lnTo>
                  <a:pt x="0" y="8626"/>
                </a:lnTo>
                <a:lnTo>
                  <a:pt x="3844707" y="0"/>
                </a:lnTo>
                <a:lnTo>
                  <a:pt x="5415722" y="6875863"/>
                </a:lnTo>
                <a:lnTo>
                  <a:pt x="6180" y="6866626"/>
                </a:lnTo>
                <a:close/>
              </a:path>
            </a:pathLst>
          </a:custGeom>
          <a:solidFill>
            <a:srgbClr val="080808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Office 365 and Microsoft 365</a:t>
            </a:r>
          </a:p>
        </p:txBody>
      </p:sp>
    </p:spTree>
    <p:extLst>
      <p:ext uri="{BB962C8B-B14F-4D97-AF65-F5344CB8AC3E}">
        <p14:creationId xmlns:p14="http://schemas.microsoft.com/office/powerpoint/2010/main" val="36216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uvahaun tulos haulle Linkedin logo">
            <a:extLst>
              <a:ext uri="{FF2B5EF4-FFF2-40B4-BE49-F238E27FC236}">
                <a16:creationId xmlns:a16="http://schemas.microsoft.com/office/drawing/2014/main" id="{0F0D1D04-DA8E-4F1F-A686-EF14911A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34" y="1246763"/>
            <a:ext cx="5087666" cy="11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Linkedin profile data flows to Office 365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Linkedin profile data will surface in Microsoft services – Office 365 and Outlook.com initially</a:t>
            </a:r>
          </a:p>
          <a:p>
            <a:r>
              <a:rPr lang="fi-FI" sz="2400"/>
              <a:t>Users can opt-out through Linkedin privacy settings</a:t>
            </a:r>
          </a:p>
          <a:p>
            <a:pPr lvl="1"/>
            <a:r>
              <a:rPr lang="fi-FI" sz="2000"/>
              <a:t>User always controls whether or not profile data is accessible to external services such as Office 365</a:t>
            </a:r>
          </a:p>
          <a:p>
            <a:r>
              <a:rPr lang="fi-FI" sz="2400"/>
              <a:t>Will also provide ability to send Linkedin connection invites through Office 365 </a:t>
            </a:r>
          </a:p>
          <a:p>
            <a:r>
              <a:rPr lang="fi-FI" sz="2400"/>
              <a:t>Uses Machine Learning to match existing contacts with Linkedin contacts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Rolling out for First Release customers in October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171721" y="3544988"/>
            <a:ext cx="447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Announcement on changes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https://blog.linkedin.com/2017/september/250/adding-linkedin_s-profile-card-on-office-365-offers-a-simple-way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AAD19D-86B6-4CA0-AF79-40F94C868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21" y="2409351"/>
            <a:ext cx="4640641" cy="913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11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uvahaun tulos haulle Microsoft Teams logo">
            <a:extLst>
              <a:ext uri="{FF2B5EF4-FFF2-40B4-BE49-F238E27FC236}">
                <a16:creationId xmlns:a16="http://schemas.microsoft.com/office/drawing/2014/main" id="{674AFEDA-2011-42EA-AAD7-C03ADA63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60" y="773271"/>
            <a:ext cx="43053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Microsoft Teams – intelligent communications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/>
          </a:bodyPr>
          <a:lstStyle/>
          <a:p>
            <a:r>
              <a:rPr lang="fi-FI" sz="2400"/>
              <a:t>Teams is in the forefront to receive new features in the future</a:t>
            </a:r>
          </a:p>
          <a:p>
            <a:r>
              <a:rPr lang="fi-FI" sz="2400"/>
              <a:t>Teams client is the primary client for intelligent communications</a:t>
            </a:r>
          </a:p>
          <a:p>
            <a:pPr lvl="1"/>
            <a:r>
              <a:rPr lang="fi-FI" sz="2000"/>
              <a:t>Replaces Skype for Business client over time </a:t>
            </a:r>
          </a:p>
          <a:p>
            <a:r>
              <a:rPr lang="fi-FI" sz="2400"/>
              <a:t>Teams gets calling features, including audio conferencing which is now in preview</a:t>
            </a:r>
          </a:p>
          <a:p>
            <a:r>
              <a:rPr lang="fi-FI" sz="2400"/>
              <a:t>Skype for Business 2019 is being released H2/2018</a:t>
            </a:r>
          </a:p>
          <a:p>
            <a:pPr lvl="1"/>
            <a:r>
              <a:rPr lang="fi-FI" sz="2000"/>
              <a:t>Will get Teams coexistence capabilities</a:t>
            </a:r>
          </a:p>
          <a:p>
            <a:r>
              <a:rPr lang="fi-FI" sz="2400"/>
              <a:t>Admins can choose between SfB, Teams or both</a:t>
            </a:r>
          </a:p>
          <a:p>
            <a:r>
              <a:rPr lang="fi-FI" sz="2400"/>
              <a:t>No deadline communicated yet </a:t>
            </a:r>
            <a:r>
              <a:rPr lang="fi-FI" sz="2400" i="1"/>
              <a:t>when</a:t>
            </a:r>
            <a:r>
              <a:rPr lang="fi-FI" sz="2400"/>
              <a:t> customers have to switch to Teams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Teams gains capabilities from Skype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40361" y="2753960"/>
            <a:ext cx="44704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Intelligent Communications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http://skypeandteams.fasttrack.microsoft.com/</a:t>
            </a:r>
            <a:r>
              <a:rPr lang="en-GB" sz="2000">
                <a:latin typeface="+mj-lt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Prepare for Teams</a:t>
            </a:r>
            <a:endParaRPr lang="en-GB" sz="2000">
              <a:latin typeface="+mj-lt"/>
              <a:hlinkClick r:id="rId5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https://docs.microsoft.com/en-us/MicrosoftTeams/prepare-teams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Multi-Geo in Office 365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Expand Office 365 presence to multiple regions in one tenant</a:t>
            </a:r>
          </a:p>
          <a:p>
            <a:pPr lvl="1"/>
            <a:r>
              <a:rPr lang="fi-FI" sz="2400"/>
              <a:t>Contact Microsoft to sign up for preview</a:t>
            </a:r>
          </a:p>
          <a:p>
            <a:pPr lvl="1"/>
            <a:r>
              <a:rPr lang="fi-FI" sz="2400"/>
              <a:t>Target date for availability is H1/2018</a:t>
            </a:r>
          </a:p>
          <a:p>
            <a:r>
              <a:rPr lang="fi-FI" sz="2400"/>
              <a:t>Once configured, you need to add satellite locations (e.g. EMEA or Australia) and configure user account to desired locations</a:t>
            </a:r>
          </a:p>
          <a:p>
            <a:r>
              <a:rPr lang="fi-FI" sz="2400"/>
              <a:t>Search returns results from all locations</a:t>
            </a:r>
          </a:p>
          <a:p>
            <a:r>
              <a:rPr lang="fi-FI" sz="2400"/>
              <a:t>Implication that this will be an add-on service, thus requiring a separate (paid) license</a:t>
            </a:r>
          </a:p>
          <a:p>
            <a:endParaRPr lang="fi-FI" sz="2400"/>
          </a:p>
          <a:p>
            <a:endParaRPr lang="fi-FI" sz="2400"/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preview for SharePoint Online, Exchange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Multi-Geo: OneDrive for Business &amp; SharePoint Online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https://technet.microsoft.com/library/094e86f2-9ff0-40ac-af31-28fcaba00c1d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guidance</a:t>
            </a:r>
            <a:endParaRPr lang="en-GB" sz="2000">
              <a:latin typeface="+mj-lt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https://msdn.microsoft.com/en-us/pnp_articles/multigeo-introduction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Intelligent, personalized search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Search experience within SharePoint (and Office 365 in general) is redesigned</a:t>
            </a:r>
          </a:p>
          <a:p>
            <a:r>
              <a:rPr lang="fi-FI" sz="2400"/>
              <a:t>Search is more personalized, based on Microsoft Graph which gets insights for people, sites and documents (the signals)</a:t>
            </a:r>
          </a:p>
          <a:p>
            <a:r>
              <a:rPr lang="fi-FI" sz="2400"/>
              <a:t>Both the new experience and personalized features are available later this year</a:t>
            </a:r>
          </a:p>
          <a:p>
            <a:r>
              <a:rPr lang="fi-FI" sz="2400"/>
              <a:t>Search also works from Windows, and returns results from Office 365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Personalization through Microsoft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Screenshots and announcement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https://techcommunity.microsoft.com/t5/Intelligent-Search-Discovery/Find-what-you-want-discover-what-you-need-with-personalized/ba-p/109590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2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Custom 4">
      <a:dk1>
        <a:srgbClr val="000000"/>
      </a:dk1>
      <a:lt1>
        <a:srgbClr val="FFFFFF"/>
      </a:lt1>
      <a:dk2>
        <a:srgbClr val="2A6CBE"/>
      </a:dk2>
      <a:lt2>
        <a:srgbClr val="E6E6E6"/>
      </a:lt2>
      <a:accent1>
        <a:srgbClr val="2A6CBE"/>
      </a:accent1>
      <a:accent2>
        <a:srgbClr val="0099FF"/>
      </a:accent2>
      <a:accent3>
        <a:srgbClr val="00B0F0"/>
      </a:accent3>
      <a:accent4>
        <a:srgbClr val="505050"/>
      </a:accent4>
      <a:accent5>
        <a:srgbClr val="393939"/>
      </a:accent5>
      <a:accent6>
        <a:srgbClr val="2A6CBE"/>
      </a:accent6>
      <a:hlink>
        <a:srgbClr val="91BCE3"/>
      </a:hlink>
      <a:folHlink>
        <a:srgbClr val="0099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2116</Words>
  <Application>Microsoft Office PowerPoint</Application>
  <PresentationFormat>Widescreen</PresentationFormat>
  <Paragraphs>279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Wingdings</vt:lpstr>
      <vt:lpstr>WelcomeDoc</vt:lpstr>
      <vt:lpstr>Ignite 2017 recap</vt:lpstr>
      <vt:lpstr>PowerPoint Presentation</vt:lpstr>
      <vt:lpstr>PowerPoint Presentation</vt:lpstr>
      <vt:lpstr>Largest Microsoft event of the year</vt:lpstr>
      <vt:lpstr>PowerPoint Presentation</vt:lpstr>
      <vt:lpstr>Linkedin profile data flows to Office 365</vt:lpstr>
      <vt:lpstr>Microsoft Teams – intelligent communications</vt:lpstr>
      <vt:lpstr>Multi-Geo in Office 365</vt:lpstr>
      <vt:lpstr>Intelligent, personalized search</vt:lpstr>
      <vt:lpstr>Bing for business</vt:lpstr>
      <vt:lpstr>Outer loop with Yammer</vt:lpstr>
      <vt:lpstr>Compliance Manager</vt:lpstr>
      <vt:lpstr>New features for the modern workplace</vt:lpstr>
      <vt:lpstr>New features for the modern workplace (cont’d)</vt:lpstr>
      <vt:lpstr>New features for the modern workplace (cont’d)</vt:lpstr>
      <vt:lpstr>New features for the modern workplace (cont’d)</vt:lpstr>
      <vt:lpstr>New features for the modern workplace (cont’d)</vt:lpstr>
      <vt:lpstr>Office 365 Groups Naming Policy</vt:lpstr>
      <vt:lpstr>Microsoft 365 Firstline Workers &amp; Education</vt:lpstr>
      <vt:lpstr>Excel becomes more intelligent</vt:lpstr>
      <vt:lpstr>Office 365 developer platform</vt:lpstr>
      <vt:lpstr>Office 365 developer platform (cont’d)</vt:lpstr>
      <vt:lpstr>Office 365 developer platform (cont’d)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2017-10-03T18:03:07Z</dcterms:created>
  <dcterms:modified xsi:type="dcterms:W3CDTF">2017-10-05T07:16:02Z</dcterms:modified>
</cp:coreProperties>
</file>